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  <p:sldId id="263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</p:sldIdLst>
  <p:sldSz cx="14630400" cy="8229600"/>
  <p:notesSz cx="8229600" cy="14630400"/>
  <p:embeddedFontLs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Quattrocento" panose="020B0604020202020204" charset="0"/>
      <p:regular r:id="rId23"/>
    </p:embeddedFont>
  </p:embeddedFontLst>
  <p:defaultTextStyle>
    <a:defPPr>
      <a:defRPr lang="en-P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55" d="100"/>
          <a:sy n="55" d="100"/>
        </p:scale>
        <p:origin x="652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539137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49578" y="1079183"/>
            <a:ext cx="7817644" cy="33436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8750"/>
              </a:lnSpc>
              <a:buNone/>
            </a:pPr>
            <a:r>
              <a:rPr lang="en-US" sz="7000" i="1" dirty="0">
                <a:solidFill>
                  <a:srgbClr val="EF9C82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Parallel Algorithms for Butterfly Computations</a:t>
            </a:r>
            <a:endParaRPr lang="en-US" sz="7000" dirty="0"/>
          </a:p>
        </p:txBody>
      </p:sp>
      <p:sp>
        <p:nvSpPr>
          <p:cNvPr id="4" name="Text 1"/>
          <p:cNvSpPr/>
          <p:nvPr/>
        </p:nvSpPr>
        <p:spPr>
          <a:xfrm>
            <a:off x="6149578" y="4707017"/>
            <a:ext cx="7817644" cy="3788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Research Paper by Jessica Shi &amp; Julian Shun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6149578" y="5298996"/>
            <a:ext cx="7817644" cy="3030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350"/>
              </a:lnSpc>
              <a:buNone/>
            </a:pPr>
            <a:r>
              <a:rPr lang="en-US" sz="14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Presentation by:</a:t>
            </a:r>
            <a:endParaRPr lang="en-US" sz="1450" dirty="0"/>
          </a:p>
        </p:txBody>
      </p:sp>
      <p:sp>
        <p:nvSpPr>
          <p:cNvPr id="6" name="Text 3"/>
          <p:cNvSpPr/>
          <p:nvPr/>
        </p:nvSpPr>
        <p:spPr>
          <a:xfrm>
            <a:off x="6149578" y="5815132"/>
            <a:ext cx="7817644" cy="3030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350"/>
              </a:lnSpc>
              <a:buNone/>
            </a:pPr>
            <a:r>
              <a:rPr lang="en-US" sz="14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Mishal Ali              22i-1291</a:t>
            </a:r>
            <a:endParaRPr lang="en-US" sz="1450" dirty="0"/>
          </a:p>
        </p:txBody>
      </p:sp>
      <p:sp>
        <p:nvSpPr>
          <p:cNvPr id="7" name="Text 4"/>
          <p:cNvSpPr/>
          <p:nvPr/>
        </p:nvSpPr>
        <p:spPr>
          <a:xfrm>
            <a:off x="6149578" y="6331268"/>
            <a:ext cx="7817644" cy="3030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350"/>
              </a:lnSpc>
              <a:buNone/>
            </a:pPr>
            <a:r>
              <a:rPr lang="en-US" sz="14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Hassaan Anwar     22i-0890</a:t>
            </a:r>
            <a:endParaRPr lang="en-US" sz="1450" dirty="0"/>
          </a:p>
        </p:txBody>
      </p:sp>
      <p:sp>
        <p:nvSpPr>
          <p:cNvPr id="8" name="Text 5"/>
          <p:cNvSpPr/>
          <p:nvPr/>
        </p:nvSpPr>
        <p:spPr>
          <a:xfrm>
            <a:off x="6149578" y="6847403"/>
            <a:ext cx="7817644" cy="3030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350"/>
              </a:lnSpc>
              <a:buNone/>
            </a:pPr>
            <a:r>
              <a:rPr lang="en-US" sz="14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Atif Ibrahim          22i-1249</a:t>
            </a:r>
            <a:endParaRPr lang="en-US" sz="14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076920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Tip Decomposition (Vertex Peeling)</a:t>
            </a:r>
            <a:endParaRPr lang="en-US" sz="44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4124" y="2843927"/>
            <a:ext cx="1196816" cy="143625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879913" y="308324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Identify Tips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879913" y="3578781"/>
            <a:ext cx="591276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Find vertices with low butterfly counts.</a:t>
            </a:r>
            <a:endParaRPr lang="en-US" sz="18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4124" y="4280178"/>
            <a:ext cx="1196816" cy="143625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879913" y="451949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Peel Vertices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879913" y="5015032"/>
            <a:ext cx="591276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Remove these vertices from the graph.</a:t>
            </a:r>
            <a:endParaRPr lang="en-US" sz="18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4124" y="5716429"/>
            <a:ext cx="1196816" cy="143625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879913" y="595574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Iterate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879913" y="6451283"/>
            <a:ext cx="591276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Repeat until the graph is empty.</a:t>
            </a:r>
            <a:endParaRPr lang="en-US" sz="18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956191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Wing Decomposition (Edge Peeling)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593324" y="2723198"/>
            <a:ext cx="30480" cy="4550212"/>
          </a:xfrm>
          <a:prstGeom prst="roundRect">
            <a:avLst>
              <a:gd name="adj" fmla="val 117806"/>
            </a:avLst>
          </a:prstGeom>
          <a:solidFill>
            <a:srgbClr val="4A6B6A"/>
          </a:solidFill>
          <a:ln/>
        </p:spPr>
      </p:sp>
      <p:sp>
        <p:nvSpPr>
          <p:cNvPr id="5" name="Shape 2"/>
          <p:cNvSpPr/>
          <p:nvPr/>
        </p:nvSpPr>
        <p:spPr>
          <a:xfrm>
            <a:off x="6832104" y="3246358"/>
            <a:ext cx="718066" cy="30480"/>
          </a:xfrm>
          <a:prstGeom prst="roundRect">
            <a:avLst>
              <a:gd name="adj" fmla="val 117806"/>
            </a:avLst>
          </a:prstGeom>
          <a:solidFill>
            <a:srgbClr val="4A6B6A"/>
          </a:solidFill>
          <a:ln/>
        </p:spPr>
      </p:sp>
      <p:sp>
        <p:nvSpPr>
          <p:cNvPr id="6" name="Shape 3"/>
          <p:cNvSpPr/>
          <p:nvPr/>
        </p:nvSpPr>
        <p:spPr>
          <a:xfrm>
            <a:off x="6324064" y="2992398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15251"/>
          </a:solidFill>
          <a:ln/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4315" y="3050381"/>
            <a:ext cx="337899" cy="422434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790259" y="296251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Edge Selection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7790259" y="3458051"/>
            <a:ext cx="60024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Choose edges with low butterfly counts.</a:t>
            </a:r>
            <a:endParaRPr lang="en-US" sz="1850" dirty="0"/>
          </a:p>
        </p:txBody>
      </p:sp>
      <p:sp>
        <p:nvSpPr>
          <p:cNvPr id="10" name="Shape 6"/>
          <p:cNvSpPr/>
          <p:nvPr/>
        </p:nvSpPr>
        <p:spPr>
          <a:xfrm>
            <a:off x="6832104" y="4842867"/>
            <a:ext cx="718066" cy="30480"/>
          </a:xfrm>
          <a:prstGeom prst="roundRect">
            <a:avLst>
              <a:gd name="adj" fmla="val 117806"/>
            </a:avLst>
          </a:prstGeom>
          <a:solidFill>
            <a:srgbClr val="4A6B6A"/>
          </a:solidFill>
          <a:ln/>
        </p:spPr>
      </p:sp>
      <p:sp>
        <p:nvSpPr>
          <p:cNvPr id="11" name="Shape 7"/>
          <p:cNvSpPr/>
          <p:nvPr/>
        </p:nvSpPr>
        <p:spPr>
          <a:xfrm>
            <a:off x="6324064" y="4588907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15251"/>
          </a:solidFill>
          <a:ln/>
        </p:spPr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4315" y="4646890"/>
            <a:ext cx="337899" cy="422434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7790259" y="455902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Edge Removal</a:t>
            </a:r>
            <a:endParaRPr lang="en-US" sz="2200" dirty="0"/>
          </a:p>
        </p:txBody>
      </p:sp>
      <p:sp>
        <p:nvSpPr>
          <p:cNvPr id="14" name="Text 9"/>
          <p:cNvSpPr/>
          <p:nvPr/>
        </p:nvSpPr>
        <p:spPr>
          <a:xfrm>
            <a:off x="7790259" y="5054560"/>
            <a:ext cx="60024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Remove these edges from the graph.</a:t>
            </a:r>
            <a:endParaRPr lang="en-US" sz="1850" dirty="0"/>
          </a:p>
        </p:txBody>
      </p:sp>
      <p:sp>
        <p:nvSpPr>
          <p:cNvPr id="15" name="Shape 10"/>
          <p:cNvSpPr/>
          <p:nvPr/>
        </p:nvSpPr>
        <p:spPr>
          <a:xfrm>
            <a:off x="6832104" y="6439376"/>
            <a:ext cx="718066" cy="30480"/>
          </a:xfrm>
          <a:prstGeom prst="roundRect">
            <a:avLst>
              <a:gd name="adj" fmla="val 117806"/>
            </a:avLst>
          </a:prstGeom>
          <a:solidFill>
            <a:srgbClr val="4A6B6A"/>
          </a:solidFill>
          <a:ln/>
        </p:spPr>
      </p:sp>
      <p:sp>
        <p:nvSpPr>
          <p:cNvPr id="16" name="Shape 11"/>
          <p:cNvSpPr/>
          <p:nvPr/>
        </p:nvSpPr>
        <p:spPr>
          <a:xfrm>
            <a:off x="6324064" y="6185416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15251"/>
          </a:solidFill>
          <a:ln/>
        </p:spPr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24315" y="6243399"/>
            <a:ext cx="337899" cy="422434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7790259" y="615553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Repeat Process</a:t>
            </a:r>
            <a:endParaRPr lang="en-US" sz="2200" dirty="0"/>
          </a:p>
        </p:txBody>
      </p:sp>
      <p:sp>
        <p:nvSpPr>
          <p:cNvPr id="19" name="Text 13"/>
          <p:cNvSpPr/>
          <p:nvPr/>
        </p:nvSpPr>
        <p:spPr>
          <a:xfrm>
            <a:off x="7790259" y="6651069"/>
            <a:ext cx="60024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Continue until the graph has no edges.</a:t>
            </a:r>
            <a:endParaRPr lang="en-US" sz="18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631758"/>
            <a:ext cx="10681573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Peeling with Tip and Wing Decomposition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814524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Font typeface="+mj-lt"/>
              <a:buAutoNum type="arabicPeriod"/>
            </a:pPr>
            <a:r>
              <a:rPr lang="en-US" sz="185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k-tip and k-wing:</a:t>
            </a: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Identify vertices or edges with at least k butterflies participation.</a:t>
            </a:r>
            <a:endParaRPr lang="en-US" sz="1850" dirty="0"/>
          </a:p>
        </p:txBody>
      </p:sp>
      <p:sp>
        <p:nvSpPr>
          <p:cNvPr id="4" name="Text 2"/>
          <p:cNvSpPr/>
          <p:nvPr/>
        </p:nvSpPr>
        <p:spPr>
          <a:xfrm>
            <a:off x="837724" y="4281249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Font typeface="+mj-lt"/>
              <a:buAutoNum type="arabicPeriod" startAt="2"/>
            </a:pPr>
            <a:r>
              <a:rPr lang="en-US" sz="185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Parallel methods:</a:t>
            </a: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Use parallel bucketing and Fibonacci heap for efficient peeling.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837724" y="4747974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Font typeface="+mj-lt"/>
              <a:buAutoNum type="arabicPeriod" startAt="3"/>
            </a:pPr>
            <a:r>
              <a:rPr lang="en-US" sz="185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Iterative peeling:</a:t>
            </a: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Remove low-count vertices/edges, update counts, repeat until stable.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837724" y="5214699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Font typeface="+mj-lt"/>
              <a:buAutoNum type="arabicPeriod" startAt="4"/>
            </a:pPr>
            <a:r>
              <a:rPr lang="en-US" sz="185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Applications:</a:t>
            </a: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Finds dense communities, reveals hierarchy, and filters noise in graphs.</a:t>
            </a:r>
            <a:endParaRPr lang="en-US" sz="18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042993"/>
            <a:ext cx="9034939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Algorithm Process and Applications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34529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Algorithm Process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3936563"/>
            <a:ext cx="61855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Compute butterfly counts for all vertices and edges initially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837724" y="4786313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Remove vertices/edges with lowest counts iteratively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837724" y="5253038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Update butterfly counts affected by removals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837724" y="5719763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Repeat until no vertices/edges fall below threshold</a:t>
            </a:r>
            <a:endParaRPr lang="en-US" sz="1850" dirty="0"/>
          </a:p>
        </p:txBody>
      </p:sp>
      <p:sp>
        <p:nvSpPr>
          <p:cNvPr id="8" name="Text 6"/>
          <p:cNvSpPr/>
          <p:nvPr/>
        </p:nvSpPr>
        <p:spPr>
          <a:xfrm>
            <a:off x="7614761" y="334529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Applications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7614761" y="3936563"/>
            <a:ext cx="61855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Detects densely connected communities in bipartite networks</a:t>
            </a:r>
            <a:endParaRPr lang="en-US" sz="1850" dirty="0"/>
          </a:p>
        </p:txBody>
      </p:sp>
      <p:sp>
        <p:nvSpPr>
          <p:cNvPr id="10" name="Text 8"/>
          <p:cNvSpPr/>
          <p:nvPr/>
        </p:nvSpPr>
        <p:spPr>
          <a:xfrm>
            <a:off x="7614761" y="4786313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Reveals hierarchical connection structures</a:t>
            </a:r>
            <a:endParaRPr lang="en-US" sz="1850" dirty="0"/>
          </a:p>
        </p:txBody>
      </p:sp>
      <p:sp>
        <p:nvSpPr>
          <p:cNvPr id="11" name="Text 9"/>
          <p:cNvSpPr/>
          <p:nvPr/>
        </p:nvSpPr>
        <p:spPr>
          <a:xfrm>
            <a:off x="7614761" y="5253038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Filters noise in complex real-world graphs</a:t>
            </a:r>
            <a:endParaRPr lang="en-US" sz="185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198007"/>
            <a:ext cx="5801201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Performance &amp; Results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2344698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Up to 38.5× speedup</a:t>
            </a: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on a 48-core machine</a:t>
            </a:r>
            <a:endParaRPr lang="en-US" sz="1850" dirty="0"/>
          </a:p>
        </p:txBody>
      </p:sp>
      <p:sp>
        <p:nvSpPr>
          <p:cNvPr id="4" name="Text 2"/>
          <p:cNvSpPr/>
          <p:nvPr/>
        </p:nvSpPr>
        <p:spPr>
          <a:xfrm>
            <a:off x="837724" y="2811423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13.6× faster</a:t>
            </a: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than the fastest sequential baseline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837724" y="3278148"/>
            <a:ext cx="61855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Orders of magnitude faster than PGD, a general subgraph counter</a:t>
            </a:r>
            <a:endParaRPr lang="en-US" sz="185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4761" y="2530197"/>
            <a:ext cx="6185535" cy="4232196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7716" y="799862"/>
            <a:ext cx="7496532" cy="6536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41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Parallelization Strategy Proposal</a:t>
            </a:r>
            <a:endParaRPr lang="en-US" sz="4100" dirty="0"/>
          </a:p>
        </p:txBody>
      </p:sp>
      <p:sp>
        <p:nvSpPr>
          <p:cNvPr id="3" name="Text 1"/>
          <p:cNvSpPr/>
          <p:nvPr/>
        </p:nvSpPr>
        <p:spPr>
          <a:xfrm>
            <a:off x="777716" y="2008942"/>
            <a:ext cx="2955369" cy="326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Hybrid Parallel Approach</a:t>
            </a:r>
            <a:endParaRPr lang="en-US" sz="2050" dirty="0"/>
          </a:p>
        </p:txBody>
      </p:sp>
      <p:sp>
        <p:nvSpPr>
          <p:cNvPr id="4" name="Text 2"/>
          <p:cNvSpPr/>
          <p:nvPr/>
        </p:nvSpPr>
        <p:spPr>
          <a:xfrm>
            <a:off x="777716" y="2557939"/>
            <a:ext cx="6266378" cy="355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0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MPI:</a:t>
            </a:r>
            <a:r>
              <a:rPr lang="en-US" sz="17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Inter-node distributed memory parallelism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777716" y="2991326"/>
            <a:ext cx="6266378" cy="7112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0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OpenMP/OpenCL:</a:t>
            </a:r>
            <a:r>
              <a:rPr lang="en-US" sz="17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Intra-node shared memory or GPU parallelism</a:t>
            </a:r>
            <a:endParaRPr lang="en-US" sz="1700" dirty="0"/>
          </a:p>
        </p:txBody>
      </p:sp>
      <p:sp>
        <p:nvSpPr>
          <p:cNvPr id="6" name="Text 4"/>
          <p:cNvSpPr/>
          <p:nvPr/>
        </p:nvSpPr>
        <p:spPr>
          <a:xfrm>
            <a:off x="777716" y="3780353"/>
            <a:ext cx="6266378" cy="355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0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METIS:</a:t>
            </a:r>
            <a:r>
              <a:rPr lang="en-US" sz="17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Graph partitioning for load balancing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777716" y="4358164"/>
            <a:ext cx="2614493" cy="326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Implementation Steps</a:t>
            </a:r>
            <a:endParaRPr lang="en-US" sz="2050" dirty="0"/>
          </a:p>
        </p:txBody>
      </p:sp>
      <p:sp>
        <p:nvSpPr>
          <p:cNvPr id="8" name="Text 6"/>
          <p:cNvSpPr/>
          <p:nvPr/>
        </p:nvSpPr>
        <p:spPr>
          <a:xfrm>
            <a:off x="777716" y="4907161"/>
            <a:ext cx="6266378" cy="355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Font typeface="+mj-lt"/>
              <a:buAutoNum type="arabicPeriod"/>
            </a:pPr>
            <a:r>
              <a:rPr lang="en-US" sz="17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Partition graph using METIS to minimize communication</a:t>
            </a:r>
            <a:endParaRPr lang="en-US" sz="1700" dirty="0"/>
          </a:p>
        </p:txBody>
      </p:sp>
      <p:sp>
        <p:nvSpPr>
          <p:cNvPr id="9" name="Text 7"/>
          <p:cNvSpPr/>
          <p:nvPr/>
        </p:nvSpPr>
        <p:spPr>
          <a:xfrm>
            <a:off x="777716" y="5340548"/>
            <a:ext cx="6266378" cy="355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Font typeface="+mj-lt"/>
              <a:buAutoNum type="arabicPeriod" startAt="2"/>
            </a:pPr>
            <a:r>
              <a:rPr lang="en-US" sz="17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Distribute subgraphs to MPI processes across cluster</a:t>
            </a:r>
            <a:endParaRPr lang="en-US" sz="1700" dirty="0"/>
          </a:p>
        </p:txBody>
      </p:sp>
      <p:sp>
        <p:nvSpPr>
          <p:cNvPr id="10" name="Text 8"/>
          <p:cNvSpPr/>
          <p:nvPr/>
        </p:nvSpPr>
        <p:spPr>
          <a:xfrm>
            <a:off x="777716" y="5773936"/>
            <a:ext cx="6266378" cy="7112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Font typeface="+mj-lt"/>
              <a:buAutoNum type="arabicPeriod" startAt="3"/>
            </a:pPr>
            <a:r>
              <a:rPr lang="en-US" sz="17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Local nodes run OpenMP/OpenCL for wedge generation and counting</a:t>
            </a:r>
            <a:endParaRPr lang="en-US" sz="1700" dirty="0"/>
          </a:p>
        </p:txBody>
      </p:sp>
      <p:sp>
        <p:nvSpPr>
          <p:cNvPr id="11" name="Text 9"/>
          <p:cNvSpPr/>
          <p:nvPr/>
        </p:nvSpPr>
        <p:spPr>
          <a:xfrm>
            <a:off x="777716" y="6562963"/>
            <a:ext cx="6266378" cy="355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Font typeface="+mj-lt"/>
              <a:buAutoNum type="arabicPeriod" startAt="4"/>
            </a:pPr>
            <a:r>
              <a:rPr lang="en-US" sz="17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Synchronize and combine counts using MPI Allreduce</a:t>
            </a:r>
            <a:endParaRPr lang="en-US" sz="1700" dirty="0"/>
          </a:p>
        </p:txBody>
      </p:sp>
      <p:sp>
        <p:nvSpPr>
          <p:cNvPr id="12" name="Text 10"/>
          <p:cNvSpPr/>
          <p:nvPr/>
        </p:nvSpPr>
        <p:spPr>
          <a:xfrm>
            <a:off x="777716" y="6996351"/>
            <a:ext cx="6266378" cy="355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Font typeface="+mj-lt"/>
              <a:buAutoNum type="arabicPeriod" startAt="5"/>
            </a:pPr>
            <a:r>
              <a:rPr lang="en-US" sz="17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Gather global statistics and final results</a:t>
            </a:r>
            <a:endParaRPr lang="en-US" sz="1700" dirty="0"/>
          </a:p>
        </p:txBody>
      </p:sp>
      <p:pic>
        <p:nvPicPr>
          <p:cNvPr id="1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3925" y="2036683"/>
            <a:ext cx="6266378" cy="4287441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498896" y="3372088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00"/>
              </a:lnSpc>
              <a:buNone/>
            </a:pPr>
            <a:r>
              <a:rPr lang="en-US" sz="44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Thank You!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5625465" y="4435078"/>
            <a:ext cx="3379470" cy="422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00"/>
              </a:lnSpc>
              <a:buNone/>
            </a:pPr>
            <a:r>
              <a:rPr lang="en-US" sz="265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Any Questions?</a:t>
            </a:r>
            <a:endParaRPr lang="en-US" sz="26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995862" y="617696"/>
            <a:ext cx="4638675" cy="4835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800"/>
              </a:lnSpc>
              <a:buNone/>
            </a:pPr>
            <a:r>
              <a:rPr lang="en-US" sz="30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Motivation  &amp;  Background</a:t>
            </a:r>
            <a:endParaRPr lang="en-US" sz="3000" dirty="0"/>
          </a:p>
        </p:txBody>
      </p:sp>
      <p:sp>
        <p:nvSpPr>
          <p:cNvPr id="3" name="Text 1"/>
          <p:cNvSpPr/>
          <p:nvPr/>
        </p:nvSpPr>
        <p:spPr>
          <a:xfrm>
            <a:off x="575310" y="1495663"/>
            <a:ext cx="7233404" cy="3287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b="1" u="sng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Bipartite Graphs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575310" y="1972270"/>
            <a:ext cx="7233404" cy="6574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25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Recommendation Systems</a:t>
            </a:r>
            <a:r>
              <a:rPr lang="en-US" sz="12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→ Users and items form two sets — edges represent interactions</a:t>
            </a:r>
            <a:endParaRPr lang="en-US" sz="1250" dirty="0"/>
          </a:p>
        </p:txBody>
      </p:sp>
      <p:sp>
        <p:nvSpPr>
          <p:cNvPr id="5" name="Text 3"/>
          <p:cNvSpPr/>
          <p:nvPr/>
        </p:nvSpPr>
        <p:spPr>
          <a:xfrm>
            <a:off x="575310" y="2687241"/>
            <a:ext cx="7233404" cy="6574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25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Peer-to-Peer Networks</a:t>
            </a:r>
            <a:r>
              <a:rPr lang="en-US" sz="12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→ Peers and shared resources (files) can be modeled as bipartite.</a:t>
            </a:r>
            <a:endParaRPr lang="en-US" sz="1250" dirty="0"/>
          </a:p>
        </p:txBody>
      </p:sp>
      <p:sp>
        <p:nvSpPr>
          <p:cNvPr id="6" name="Text 4"/>
          <p:cNvSpPr/>
          <p:nvPr/>
        </p:nvSpPr>
        <p:spPr>
          <a:xfrm>
            <a:off x="575310" y="3402211"/>
            <a:ext cx="7233404" cy="6574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25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Biological Networks</a:t>
            </a:r>
            <a:r>
              <a:rPr lang="en-US" sz="12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→Like genes and diseases, where connections indicate known associations.</a:t>
            </a:r>
            <a:endParaRPr lang="en-US" sz="1250" dirty="0"/>
          </a:p>
        </p:txBody>
      </p:sp>
      <p:sp>
        <p:nvSpPr>
          <p:cNvPr id="7" name="Text 5"/>
          <p:cNvSpPr/>
          <p:nvPr/>
        </p:nvSpPr>
        <p:spPr>
          <a:xfrm>
            <a:off x="575310" y="4117181"/>
            <a:ext cx="7233404" cy="3287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25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Simple structure</a:t>
            </a:r>
            <a:r>
              <a:rPr lang="en-US" sz="12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→ no odd length cycles, making them easier to analyze</a:t>
            </a:r>
            <a:endParaRPr lang="en-US" sz="1250" dirty="0"/>
          </a:p>
        </p:txBody>
      </p:sp>
      <p:sp>
        <p:nvSpPr>
          <p:cNvPr id="8" name="Text 6"/>
          <p:cNvSpPr/>
          <p:nvPr/>
        </p:nvSpPr>
        <p:spPr>
          <a:xfrm>
            <a:off x="575310" y="4593788"/>
            <a:ext cx="7233404" cy="3287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8217337" y="1495663"/>
            <a:ext cx="5845254" cy="3287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b="1" u="sng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Why Butterflies?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8217337" y="1972270"/>
            <a:ext cx="5845254" cy="3287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2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Smallest substructure of bipartite graph</a:t>
            </a:r>
            <a:endParaRPr lang="en-US" sz="1250" dirty="0"/>
          </a:p>
        </p:txBody>
      </p:sp>
      <p:sp>
        <p:nvSpPr>
          <p:cNvPr id="11" name="Text 9"/>
          <p:cNvSpPr/>
          <p:nvPr/>
        </p:nvSpPr>
        <p:spPr>
          <a:xfrm>
            <a:off x="8217337" y="2358509"/>
            <a:ext cx="5845254" cy="9861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2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Analogous to Triangles →In </a:t>
            </a:r>
            <a:r>
              <a:rPr lang="en-US" sz="125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unipartite </a:t>
            </a:r>
            <a:r>
              <a:rPr lang="en-US" sz="12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graphs, indicate tight-knit groups, while in </a:t>
            </a:r>
            <a:r>
              <a:rPr lang="en-US" sz="125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bipartite,</a:t>
            </a:r>
            <a:r>
              <a:rPr lang="en-US" sz="12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capture local density and connectivity.</a:t>
            </a:r>
            <a:endParaRPr lang="en-US" sz="1250" dirty="0"/>
          </a:p>
        </p:txBody>
      </p:sp>
      <p:sp>
        <p:nvSpPr>
          <p:cNvPr id="12" name="Text 10"/>
          <p:cNvSpPr/>
          <p:nvPr/>
        </p:nvSpPr>
        <p:spPr>
          <a:xfrm>
            <a:off x="8217337" y="3402211"/>
            <a:ext cx="5845254" cy="6574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2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Spam / Fraud detection → Unnatural bursts indicate bot behavior or collusion </a:t>
            </a:r>
            <a:endParaRPr lang="en-US" sz="1250" dirty="0"/>
          </a:p>
        </p:txBody>
      </p:sp>
      <p:sp>
        <p:nvSpPr>
          <p:cNvPr id="13" name="Text 11"/>
          <p:cNvSpPr/>
          <p:nvPr/>
        </p:nvSpPr>
        <p:spPr>
          <a:xfrm>
            <a:off x="8217337" y="4117181"/>
            <a:ext cx="5845254" cy="6574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2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Graph Mining &amp; clustering → Counting butterflies helps in clustering nodes or identifying important hubs </a:t>
            </a:r>
            <a:endParaRPr lang="en-US" sz="1250" dirty="0"/>
          </a:p>
        </p:txBody>
      </p:sp>
      <p:pic>
        <p:nvPicPr>
          <p:cNvPr id="1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6671" y="5255300"/>
            <a:ext cx="6937058" cy="235660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053227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What is a Butterfly?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2116217"/>
            <a:ext cx="7468553" cy="2410420"/>
          </a:xfrm>
          <a:prstGeom prst="roundRect">
            <a:avLst>
              <a:gd name="adj" fmla="val 1490"/>
            </a:avLst>
          </a:prstGeom>
          <a:solidFill>
            <a:srgbClr val="315251"/>
          </a:solidFill>
          <a:ln/>
        </p:spPr>
      </p:sp>
      <p:sp>
        <p:nvSpPr>
          <p:cNvPr id="5" name="Text 2"/>
          <p:cNvSpPr/>
          <p:nvPr/>
        </p:nvSpPr>
        <p:spPr>
          <a:xfrm>
            <a:off x="1077039" y="235553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i="1" u="sng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(2,2)-Biclique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77039" y="2851071"/>
            <a:ext cx="698992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A butterfly is a (2,2)-biclique.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1077039" y="3377684"/>
            <a:ext cx="698992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It has two vertices on each side.</a:t>
            </a:r>
            <a:endParaRPr lang="en-US" sz="1850" dirty="0"/>
          </a:p>
        </p:txBody>
      </p:sp>
      <p:sp>
        <p:nvSpPr>
          <p:cNvPr id="8" name="Text 5"/>
          <p:cNvSpPr/>
          <p:nvPr/>
        </p:nvSpPr>
        <p:spPr>
          <a:xfrm>
            <a:off x="1077039" y="3904297"/>
            <a:ext cx="698992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All four edges connect them.</a:t>
            </a:r>
            <a:endParaRPr lang="en-US" sz="1850" dirty="0"/>
          </a:p>
        </p:txBody>
      </p:sp>
      <p:sp>
        <p:nvSpPr>
          <p:cNvPr id="9" name="Shape 6"/>
          <p:cNvSpPr/>
          <p:nvPr/>
        </p:nvSpPr>
        <p:spPr>
          <a:xfrm>
            <a:off x="837724" y="4765953"/>
            <a:ext cx="7468553" cy="2410420"/>
          </a:xfrm>
          <a:prstGeom prst="roundRect">
            <a:avLst>
              <a:gd name="adj" fmla="val 1490"/>
            </a:avLst>
          </a:prstGeom>
          <a:solidFill>
            <a:srgbClr val="315251"/>
          </a:solidFill>
          <a:ln/>
        </p:spPr>
      </p:sp>
      <p:sp>
        <p:nvSpPr>
          <p:cNvPr id="10" name="Text 7"/>
          <p:cNvSpPr/>
          <p:nvPr/>
        </p:nvSpPr>
        <p:spPr>
          <a:xfrm>
            <a:off x="1077039" y="500526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i="1" u="sng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Wedge (2-path)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77039" y="5500807"/>
            <a:ext cx="698992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A wedge is a building block.</a:t>
            </a:r>
            <a:endParaRPr lang="en-US" sz="1850" dirty="0"/>
          </a:p>
        </p:txBody>
      </p:sp>
      <p:sp>
        <p:nvSpPr>
          <p:cNvPr id="12" name="Text 9"/>
          <p:cNvSpPr/>
          <p:nvPr/>
        </p:nvSpPr>
        <p:spPr>
          <a:xfrm>
            <a:off x="1077039" y="6027420"/>
            <a:ext cx="698992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It is a 2-path in the bipartite graph.</a:t>
            </a:r>
            <a:endParaRPr lang="en-US" sz="1850" dirty="0"/>
          </a:p>
        </p:txBody>
      </p:sp>
      <p:sp>
        <p:nvSpPr>
          <p:cNvPr id="13" name="Text 10"/>
          <p:cNvSpPr/>
          <p:nvPr/>
        </p:nvSpPr>
        <p:spPr>
          <a:xfrm>
            <a:off x="1077039" y="6554033"/>
            <a:ext cx="698992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Butterflies are formed from combinations of wedges.</a:t>
            </a:r>
            <a:endParaRPr lang="en-US" sz="18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2087" y="1320046"/>
            <a:ext cx="7906226" cy="493716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6526411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Butterfly highlighted in a bipartite graph</a:t>
            </a:r>
            <a:endParaRPr lang="en-US" sz="18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55784" y="438983"/>
            <a:ext cx="5156835" cy="644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Key Contributions: </a:t>
            </a:r>
            <a:endParaRPr lang="en-US" sz="40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784" y="1321594"/>
            <a:ext cx="794028" cy="146054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587937" y="1480304"/>
            <a:ext cx="12486680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i="1" u="sng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PARBUTTERFLY </a:t>
            </a:r>
            <a:endParaRPr lang="en-US" sz="1550" dirty="0"/>
          </a:p>
        </p:txBody>
      </p:sp>
      <p:sp>
        <p:nvSpPr>
          <p:cNvPr id="5" name="Text 2"/>
          <p:cNvSpPr/>
          <p:nvPr/>
        </p:nvSpPr>
        <p:spPr>
          <a:xfrm>
            <a:off x="1587937" y="1893094"/>
            <a:ext cx="12486680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A parallel butterfly computation framework.</a:t>
            </a:r>
            <a:endParaRPr lang="en-US" sz="1550" dirty="0"/>
          </a:p>
        </p:txBody>
      </p:sp>
      <p:sp>
        <p:nvSpPr>
          <p:cNvPr id="6" name="Text 3"/>
          <p:cNvSpPr/>
          <p:nvPr/>
        </p:nvSpPr>
        <p:spPr>
          <a:xfrm>
            <a:off x="1587937" y="2305883"/>
            <a:ext cx="12486680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Vertex ranking → Wedge generation → Aggregation → Counting</a:t>
            </a:r>
            <a:endParaRPr lang="en-US" sz="12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784" y="2782133"/>
            <a:ext cx="794028" cy="1793796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587937" y="2940844"/>
            <a:ext cx="12486680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i="1" u="sng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Parallel Algorithms</a:t>
            </a:r>
            <a:endParaRPr lang="en-US" sz="1550" dirty="0"/>
          </a:p>
        </p:txBody>
      </p:sp>
      <p:sp>
        <p:nvSpPr>
          <p:cNvPr id="9" name="Text 5"/>
          <p:cNvSpPr/>
          <p:nvPr/>
        </p:nvSpPr>
        <p:spPr>
          <a:xfrm>
            <a:off x="1587937" y="3353633"/>
            <a:ext cx="12486680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Butterfly counting →global, per-vertex, &amp; per-edge methods.</a:t>
            </a:r>
            <a:endParaRPr lang="en-US" sz="1250" dirty="0"/>
          </a:p>
        </p:txBody>
      </p:sp>
      <p:sp>
        <p:nvSpPr>
          <p:cNvPr id="10" name="Text 6"/>
          <p:cNvSpPr/>
          <p:nvPr/>
        </p:nvSpPr>
        <p:spPr>
          <a:xfrm>
            <a:off x="1587937" y="3726656"/>
            <a:ext cx="12486680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Wedge Aggregation → sorting, hashing, histogramming &amp; batching</a:t>
            </a:r>
            <a:endParaRPr lang="en-US" sz="1250" dirty="0"/>
          </a:p>
        </p:txBody>
      </p:sp>
      <p:sp>
        <p:nvSpPr>
          <p:cNvPr id="11" name="Text 7"/>
          <p:cNvSpPr/>
          <p:nvPr/>
        </p:nvSpPr>
        <p:spPr>
          <a:xfrm>
            <a:off x="1587937" y="4099679"/>
            <a:ext cx="12486680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Vertex ranking strategies → degree, side order &amp; degeneracy</a:t>
            </a:r>
            <a:endParaRPr lang="en-US" sz="1250" dirty="0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5784" y="4575929"/>
            <a:ext cx="794028" cy="1420773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587937" y="4734639"/>
            <a:ext cx="12486680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i="1" u="sng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Decomposition Methods</a:t>
            </a:r>
            <a:endParaRPr lang="en-US" sz="1550" dirty="0"/>
          </a:p>
        </p:txBody>
      </p:sp>
      <p:sp>
        <p:nvSpPr>
          <p:cNvPr id="14" name="Text 9"/>
          <p:cNvSpPr/>
          <p:nvPr/>
        </p:nvSpPr>
        <p:spPr>
          <a:xfrm>
            <a:off x="1587937" y="5147429"/>
            <a:ext cx="12486680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Tip decomposition → vertex peeling</a:t>
            </a:r>
            <a:endParaRPr lang="en-US" sz="1250" dirty="0"/>
          </a:p>
        </p:txBody>
      </p:sp>
      <p:sp>
        <p:nvSpPr>
          <p:cNvPr id="15" name="Text 10"/>
          <p:cNvSpPr/>
          <p:nvPr/>
        </p:nvSpPr>
        <p:spPr>
          <a:xfrm>
            <a:off x="1587937" y="5520452"/>
            <a:ext cx="12486680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Wing decomposition → edge peeling</a:t>
            </a:r>
            <a:endParaRPr lang="en-US" sz="1250" dirty="0"/>
          </a:p>
        </p:txBody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5784" y="5996702"/>
            <a:ext cx="794028" cy="1793796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1587937" y="6155412"/>
            <a:ext cx="12486680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i="1" u="sng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Theoretical  Analysis</a:t>
            </a:r>
            <a:endParaRPr lang="en-US" sz="1550" dirty="0"/>
          </a:p>
        </p:txBody>
      </p:sp>
      <p:sp>
        <p:nvSpPr>
          <p:cNvPr id="18" name="Text 12"/>
          <p:cNvSpPr/>
          <p:nvPr/>
        </p:nvSpPr>
        <p:spPr>
          <a:xfrm>
            <a:off x="1587937" y="6568202"/>
            <a:ext cx="12486680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Work complexity → O(αm)</a:t>
            </a:r>
            <a:endParaRPr lang="en-US" sz="1250" dirty="0"/>
          </a:p>
        </p:txBody>
      </p:sp>
      <p:sp>
        <p:nvSpPr>
          <p:cNvPr id="19" name="Text 13"/>
          <p:cNvSpPr/>
          <p:nvPr/>
        </p:nvSpPr>
        <p:spPr>
          <a:xfrm>
            <a:off x="1587937" y="6941225"/>
            <a:ext cx="12486680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Span → O(log m)</a:t>
            </a:r>
            <a:endParaRPr lang="en-US" sz="1250" dirty="0"/>
          </a:p>
        </p:txBody>
      </p:sp>
      <p:sp>
        <p:nvSpPr>
          <p:cNvPr id="20" name="Text 14"/>
          <p:cNvSpPr/>
          <p:nvPr/>
        </p:nvSpPr>
        <p:spPr>
          <a:xfrm>
            <a:off x="1587937" y="7314248"/>
            <a:ext cx="12486680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Speedup → · 38.5× over themselves &amp; 13.6× over sequential baselines</a:t>
            </a:r>
            <a:endParaRPr lang="en-US" sz="12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683538"/>
            <a:ext cx="6319123" cy="422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Overview of PARBUTTERFLY Framework</a:t>
            </a:r>
            <a:endParaRPr lang="en-US" sz="2650" dirty="0"/>
          </a:p>
        </p:txBody>
      </p:sp>
      <p:sp>
        <p:nvSpPr>
          <p:cNvPr id="3" name="Text 1"/>
          <p:cNvSpPr/>
          <p:nvPr/>
        </p:nvSpPr>
        <p:spPr>
          <a:xfrm>
            <a:off x="837724" y="1345168"/>
            <a:ext cx="3379470" cy="422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1. Vertex Ranking</a:t>
            </a:r>
            <a:endParaRPr lang="en-US" sz="2650" dirty="0"/>
          </a:p>
        </p:txBody>
      </p:sp>
      <p:sp>
        <p:nvSpPr>
          <p:cNvPr id="4" name="Text 2"/>
          <p:cNvSpPr/>
          <p:nvPr/>
        </p:nvSpPr>
        <p:spPr>
          <a:xfrm>
            <a:off x="837724" y="2126456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Assigns a global order to vertices to reduce wedge enumeration and improve efficiency.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837724" y="2868454"/>
            <a:ext cx="3379470" cy="422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2. Wedge Generation</a:t>
            </a:r>
            <a:endParaRPr lang="en-US" sz="2650" dirty="0"/>
          </a:p>
        </p:txBody>
      </p:sp>
      <p:sp>
        <p:nvSpPr>
          <p:cNvPr id="6" name="Text 4"/>
          <p:cNvSpPr/>
          <p:nvPr/>
        </p:nvSpPr>
        <p:spPr>
          <a:xfrm>
            <a:off x="837724" y="3649742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A wedge is a 2-path (like (u1, v, u2)).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837724" y="4116467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Enumerate all valid wedges in the graph (following the rank constraints).</a:t>
            </a:r>
            <a:endParaRPr lang="en-US" sz="1850" dirty="0"/>
          </a:p>
        </p:txBody>
      </p:sp>
      <p:sp>
        <p:nvSpPr>
          <p:cNvPr id="8" name="Text 6"/>
          <p:cNvSpPr/>
          <p:nvPr/>
        </p:nvSpPr>
        <p:spPr>
          <a:xfrm>
            <a:off x="837724" y="4858464"/>
            <a:ext cx="3379470" cy="422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3. Aggregation</a:t>
            </a:r>
            <a:endParaRPr lang="en-US" sz="2650" dirty="0"/>
          </a:p>
        </p:txBody>
      </p:sp>
      <p:sp>
        <p:nvSpPr>
          <p:cNvPr id="9" name="Text 7"/>
          <p:cNvSpPr/>
          <p:nvPr/>
        </p:nvSpPr>
        <p:spPr>
          <a:xfrm>
            <a:off x="837724" y="5639753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Group wedges by their endpoints to count how many form a butterfly.</a:t>
            </a:r>
            <a:endParaRPr lang="en-US" sz="1850" dirty="0"/>
          </a:p>
        </p:txBody>
      </p:sp>
      <p:sp>
        <p:nvSpPr>
          <p:cNvPr id="10" name="Text 8"/>
          <p:cNvSpPr/>
          <p:nvPr/>
        </p:nvSpPr>
        <p:spPr>
          <a:xfrm>
            <a:off x="837724" y="6381750"/>
            <a:ext cx="3379470" cy="422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4. Counting</a:t>
            </a:r>
            <a:endParaRPr lang="en-US" sz="2650" dirty="0"/>
          </a:p>
        </p:txBody>
      </p:sp>
      <p:sp>
        <p:nvSpPr>
          <p:cNvPr id="11" name="Text 9"/>
          <p:cNvSpPr/>
          <p:nvPr/>
        </p:nvSpPr>
        <p:spPr>
          <a:xfrm>
            <a:off x="837724" y="7163038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Use wedge counts to compute: </a:t>
            </a:r>
            <a:r>
              <a:rPr lang="en-US" sz="185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Global, Per-Vertex, Per-edge counts</a:t>
            </a:r>
            <a:endParaRPr lang="en-US" sz="18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667464"/>
            <a:ext cx="9658945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Parallel Techniques in PARBUTTERFLY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1730454"/>
            <a:ext cx="4428887" cy="422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Wedge Aggregation Methods</a:t>
            </a:r>
            <a:endParaRPr lang="en-US" sz="2650" dirty="0"/>
          </a:p>
        </p:txBody>
      </p:sp>
      <p:sp>
        <p:nvSpPr>
          <p:cNvPr id="4" name="Text 2"/>
          <p:cNvSpPr/>
          <p:nvPr/>
        </p:nvSpPr>
        <p:spPr>
          <a:xfrm>
            <a:off x="837724" y="2511742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Sorting</a:t>
            </a: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: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837724" y="2978468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Organize wedges by endpoints using parallel sample sort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837724" y="3445193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Hashing</a:t>
            </a: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: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837724" y="3911918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Parallel hash tables with atomic additions</a:t>
            </a:r>
            <a:endParaRPr lang="en-US" sz="1850" dirty="0"/>
          </a:p>
        </p:txBody>
      </p:sp>
      <p:sp>
        <p:nvSpPr>
          <p:cNvPr id="8" name="Text 6"/>
          <p:cNvSpPr/>
          <p:nvPr/>
        </p:nvSpPr>
        <p:spPr>
          <a:xfrm>
            <a:off x="837724" y="4378643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Faster on graphs with many duplicate wedges</a:t>
            </a:r>
            <a:endParaRPr lang="en-US" sz="1850" dirty="0"/>
          </a:p>
        </p:txBody>
      </p:sp>
      <p:sp>
        <p:nvSpPr>
          <p:cNvPr id="9" name="Text 7"/>
          <p:cNvSpPr/>
          <p:nvPr/>
        </p:nvSpPr>
        <p:spPr>
          <a:xfrm>
            <a:off x="837724" y="4845368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Histogramming</a:t>
            </a: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:</a:t>
            </a:r>
            <a:endParaRPr lang="en-US" sz="1850" dirty="0"/>
          </a:p>
        </p:txBody>
      </p:sp>
      <p:sp>
        <p:nvSpPr>
          <p:cNvPr id="10" name="Text 8"/>
          <p:cNvSpPr/>
          <p:nvPr/>
        </p:nvSpPr>
        <p:spPr>
          <a:xfrm>
            <a:off x="837724" y="5312093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Counts wedge frequencies using hash + sort hybrid</a:t>
            </a:r>
            <a:endParaRPr lang="en-US" sz="1850" dirty="0"/>
          </a:p>
        </p:txBody>
      </p:sp>
      <p:sp>
        <p:nvSpPr>
          <p:cNvPr id="11" name="Text 9"/>
          <p:cNvSpPr/>
          <p:nvPr/>
        </p:nvSpPr>
        <p:spPr>
          <a:xfrm>
            <a:off x="837724" y="5778817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Balances performance and memory</a:t>
            </a:r>
            <a:endParaRPr lang="en-US" sz="1850" dirty="0"/>
          </a:p>
        </p:txBody>
      </p:sp>
      <p:sp>
        <p:nvSpPr>
          <p:cNvPr id="12" name="Text 10"/>
          <p:cNvSpPr/>
          <p:nvPr/>
        </p:nvSpPr>
        <p:spPr>
          <a:xfrm>
            <a:off x="837724" y="6245543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Batching</a:t>
            </a: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:</a:t>
            </a:r>
            <a:endParaRPr lang="en-US" sz="1850" dirty="0"/>
          </a:p>
        </p:txBody>
      </p:sp>
      <p:sp>
        <p:nvSpPr>
          <p:cNvPr id="13" name="Text 11"/>
          <p:cNvSpPr/>
          <p:nvPr/>
        </p:nvSpPr>
        <p:spPr>
          <a:xfrm>
            <a:off x="837724" y="6712268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Simple or wedge-aware batching strategies</a:t>
            </a:r>
            <a:endParaRPr lang="en-US" sz="1850" dirty="0"/>
          </a:p>
        </p:txBody>
      </p:sp>
      <p:sp>
        <p:nvSpPr>
          <p:cNvPr id="14" name="Text 12"/>
          <p:cNvSpPr/>
          <p:nvPr/>
        </p:nvSpPr>
        <p:spPr>
          <a:xfrm>
            <a:off x="837724" y="7178993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Best real-world performance due to lower overhead</a:t>
            </a:r>
            <a:endParaRPr lang="en-US" sz="18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374458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Continuation…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837724" y="2557224"/>
            <a:ext cx="12954952" cy="4297918"/>
          </a:xfrm>
          <a:prstGeom prst="roundRect">
            <a:avLst>
              <a:gd name="adj" fmla="val 835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45344" y="2564844"/>
            <a:ext cx="12939713" cy="359723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5" name="Text 3"/>
          <p:cNvSpPr/>
          <p:nvPr/>
        </p:nvSpPr>
        <p:spPr>
          <a:xfrm>
            <a:off x="1084778" y="2716054"/>
            <a:ext cx="3379470" cy="422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Parallel Primitives</a:t>
            </a:r>
            <a:endParaRPr lang="en-US" sz="2650" dirty="0"/>
          </a:p>
        </p:txBody>
      </p:sp>
      <p:sp>
        <p:nvSpPr>
          <p:cNvPr id="6" name="Text 4"/>
          <p:cNvSpPr/>
          <p:nvPr/>
        </p:nvSpPr>
        <p:spPr>
          <a:xfrm>
            <a:off x="1084778" y="3281958"/>
            <a:ext cx="5899309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Core Parallel Primitives Used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1084778" y="3808571"/>
            <a:ext cx="5899309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Prefix Sum</a:t>
            </a: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: Efficient indexing of wedge positions</a:t>
            </a:r>
            <a:endParaRPr lang="en-US" sz="1850" dirty="0"/>
          </a:p>
        </p:txBody>
      </p:sp>
      <p:sp>
        <p:nvSpPr>
          <p:cNvPr id="8" name="Text 6"/>
          <p:cNvSpPr/>
          <p:nvPr/>
        </p:nvSpPr>
        <p:spPr>
          <a:xfrm>
            <a:off x="1084778" y="4263390"/>
            <a:ext cx="5899309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Semisort</a:t>
            </a: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: Group items without full sort (faster, relaxed)</a:t>
            </a:r>
            <a:endParaRPr lang="en-US" sz="1850" dirty="0"/>
          </a:p>
        </p:txBody>
      </p:sp>
      <p:sp>
        <p:nvSpPr>
          <p:cNvPr id="9" name="Text 7"/>
          <p:cNvSpPr/>
          <p:nvPr/>
        </p:nvSpPr>
        <p:spPr>
          <a:xfrm>
            <a:off x="1084778" y="5101233"/>
            <a:ext cx="5899309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Filter</a:t>
            </a: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: Select wedges matching rank constraints</a:t>
            </a:r>
            <a:endParaRPr lang="en-US" sz="1850" dirty="0"/>
          </a:p>
        </p:txBody>
      </p:sp>
      <p:sp>
        <p:nvSpPr>
          <p:cNvPr id="10" name="Text 8"/>
          <p:cNvSpPr/>
          <p:nvPr/>
        </p:nvSpPr>
        <p:spPr>
          <a:xfrm>
            <a:off x="1084778" y="5627846"/>
            <a:ext cx="5899309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endParaRPr lang="en-US" sz="1850" dirty="0"/>
          </a:p>
        </p:txBody>
      </p:sp>
      <p:sp>
        <p:nvSpPr>
          <p:cNvPr id="11" name="Text 9"/>
          <p:cNvSpPr/>
          <p:nvPr/>
        </p:nvSpPr>
        <p:spPr>
          <a:xfrm>
            <a:off x="7470338" y="2716054"/>
            <a:ext cx="3480435" cy="422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Approximate Counting</a:t>
            </a:r>
            <a:endParaRPr lang="en-US" sz="2650" dirty="0"/>
          </a:p>
        </p:txBody>
      </p:sp>
      <p:sp>
        <p:nvSpPr>
          <p:cNvPr id="12" name="Text 10"/>
          <p:cNvSpPr/>
          <p:nvPr/>
        </p:nvSpPr>
        <p:spPr>
          <a:xfrm>
            <a:off x="7470338" y="3281958"/>
            <a:ext cx="607540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Approximate Counting with Graph Sparsification</a:t>
            </a:r>
            <a:endParaRPr lang="en-US" sz="1850" dirty="0"/>
          </a:p>
        </p:txBody>
      </p:sp>
      <p:sp>
        <p:nvSpPr>
          <p:cNvPr id="13" name="Text 11"/>
          <p:cNvSpPr/>
          <p:nvPr/>
        </p:nvSpPr>
        <p:spPr>
          <a:xfrm>
            <a:off x="7470338" y="3808571"/>
            <a:ext cx="607540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Subsample edges from the original bipartite graph</a:t>
            </a:r>
            <a:endParaRPr lang="en-US" sz="1850" dirty="0"/>
          </a:p>
        </p:txBody>
      </p:sp>
      <p:sp>
        <p:nvSpPr>
          <p:cNvPr id="14" name="Text 12"/>
          <p:cNvSpPr/>
          <p:nvPr/>
        </p:nvSpPr>
        <p:spPr>
          <a:xfrm>
            <a:off x="7470338" y="4263390"/>
            <a:ext cx="607540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Count butterflies in the smaller graph</a:t>
            </a:r>
            <a:endParaRPr lang="en-US" sz="1850" dirty="0"/>
          </a:p>
        </p:txBody>
      </p:sp>
      <p:sp>
        <p:nvSpPr>
          <p:cNvPr id="15" name="Text 13"/>
          <p:cNvSpPr/>
          <p:nvPr/>
        </p:nvSpPr>
        <p:spPr>
          <a:xfrm>
            <a:off x="7470338" y="4718209"/>
            <a:ext cx="607540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Scale results to estimate original count</a:t>
            </a:r>
            <a:endParaRPr lang="en-US" sz="1850" dirty="0"/>
          </a:p>
        </p:txBody>
      </p:sp>
      <p:sp>
        <p:nvSpPr>
          <p:cNvPr id="16" name="Text 14"/>
          <p:cNvSpPr/>
          <p:nvPr/>
        </p:nvSpPr>
        <p:spPr>
          <a:xfrm>
            <a:off x="7470338" y="5173028"/>
            <a:ext cx="607540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Used for total butterfly count only</a:t>
            </a:r>
            <a:endParaRPr lang="en-US" sz="1850" dirty="0"/>
          </a:p>
        </p:txBody>
      </p:sp>
      <p:sp>
        <p:nvSpPr>
          <p:cNvPr id="17" name="Text 15"/>
          <p:cNvSpPr/>
          <p:nvPr/>
        </p:nvSpPr>
        <p:spPr>
          <a:xfrm>
            <a:off x="7470338" y="5627846"/>
            <a:ext cx="607540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Based on Sanei-Mehri et al.'s approach</a:t>
            </a:r>
            <a:endParaRPr lang="en-US" sz="1850" dirty="0"/>
          </a:p>
        </p:txBody>
      </p:sp>
      <p:sp>
        <p:nvSpPr>
          <p:cNvPr id="18" name="Shape 16"/>
          <p:cNvSpPr/>
          <p:nvPr/>
        </p:nvSpPr>
        <p:spPr>
          <a:xfrm>
            <a:off x="845344" y="6162080"/>
            <a:ext cx="12939713" cy="68544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9" name="Text 17"/>
          <p:cNvSpPr/>
          <p:nvPr/>
        </p:nvSpPr>
        <p:spPr>
          <a:xfrm>
            <a:off x="1084778" y="6313289"/>
            <a:ext cx="5899309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endParaRPr lang="en-US" sz="1850" dirty="0"/>
          </a:p>
        </p:txBody>
      </p:sp>
      <p:sp>
        <p:nvSpPr>
          <p:cNvPr id="20" name="Text 18"/>
          <p:cNvSpPr/>
          <p:nvPr/>
        </p:nvSpPr>
        <p:spPr>
          <a:xfrm>
            <a:off x="7470338" y="6313289"/>
            <a:ext cx="607540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endParaRPr lang="en-US" sz="18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195745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Theoretical Bounds</a:t>
            </a:r>
            <a:endParaRPr lang="en-US" sz="44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724" y="2300526"/>
            <a:ext cx="598408" cy="59840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675448" y="225873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Work Bounds</a:t>
            </a:r>
            <a:endParaRPr lang="en-US" sz="2200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724" y="3658791"/>
            <a:ext cx="598408" cy="598408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1675448" y="361700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Span Bounds</a:t>
            </a:r>
            <a:endParaRPr lang="en-US" sz="2200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7724" y="5017056"/>
            <a:ext cx="598408" cy="598408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1675448" y="4975265"/>
            <a:ext cx="2928938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Empirical Performance</a:t>
            </a:r>
            <a:endParaRPr lang="en-US" sz="2200" dirty="0"/>
          </a:p>
        </p:txBody>
      </p:sp>
      <p:sp>
        <p:nvSpPr>
          <p:cNvPr id="10" name="Text 4"/>
          <p:cNvSpPr/>
          <p:nvPr/>
        </p:nvSpPr>
        <p:spPr>
          <a:xfrm>
            <a:off x="837724" y="5884664"/>
            <a:ext cx="746855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The paper establishes theoretical work and span bounds. It shows strong empirical performance of the proposed algorithms on real-world datasets.</a:t>
            </a:r>
            <a:endParaRPr lang="en-US" sz="18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862</Words>
  <Application>Microsoft Office PowerPoint</Application>
  <PresentationFormat>Custom</PresentationFormat>
  <Paragraphs>145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Quattrocento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amish0861@gmail.com</cp:lastModifiedBy>
  <cp:revision>2</cp:revision>
  <dcterms:created xsi:type="dcterms:W3CDTF">2025-04-20T18:29:17Z</dcterms:created>
  <dcterms:modified xsi:type="dcterms:W3CDTF">2025-05-04T11:51:18Z</dcterms:modified>
</cp:coreProperties>
</file>